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2" r:id="rId2"/>
    <p:sldId id="265" r:id="rId3"/>
    <p:sldId id="290" r:id="rId4"/>
    <p:sldId id="299" r:id="rId5"/>
    <p:sldId id="300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301" r:id="rId14"/>
    <p:sldId id="278" r:id="rId15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3341A-93C8-4F0B-A5FA-CC2139FBFAC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11878-5294-4E5C-B13A-BD9FEFBEF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92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62FC9-7A92-4B2E-B938-0C3FA88BB69B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DE841-102A-45C9-960A-EAF2903C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74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46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1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46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01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0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89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83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48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60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63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E841-102A-45C9-960A-EAF2903CF4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39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63A57-735F-41B7-9389-08A37D002E00}" type="datetime1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A9A2D2-4A45-ACD8-AACD-9F0360F253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99" y="7371"/>
            <a:ext cx="1477800" cy="955205"/>
          </a:xfrm>
          <a:prstGeom prst="rect">
            <a:avLst/>
          </a:prstGeom>
        </p:spPr>
      </p:pic>
      <p:pic>
        <p:nvPicPr>
          <p:cNvPr id="8" name="Picture 2" descr="https://moderneducationfoundation.eu/wp-content/uploads/2022/10/logo-nobackground-500.png">
            <a:extLst>
              <a:ext uri="{FF2B5EF4-FFF2-40B4-BE49-F238E27FC236}">
                <a16:creationId xmlns:a16="http://schemas.microsoft.com/office/drawing/2014/main" id="{CA48AA5A-C832-77A4-2109-387F2C4AA3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5069" cy="96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54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A69B-6E31-4FD2-A609-0D6285EA136A}" type="datetime1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3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4631-0D24-4D8F-9416-89B920C277F4}" type="datetime1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4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C2C-66E7-4788-9397-F24E92A03B6E}" type="datetime1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8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84D4-9240-4B03-BDEC-8FBCCB903C8B}" type="datetime1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040E4-0249-4D87-85DD-60694164B4BF}" type="datetime1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28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358F-B0F5-4ADE-BEF0-613B08F62CA7}" type="datetime1">
              <a:rPr lang="en-US" smtClean="0"/>
              <a:t>7/6/2023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5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3AC5-21ED-4A15-ABD2-98F628A31808}" type="datetime1">
              <a:rPr lang="en-US" smtClean="0"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2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6BC8-F742-47C3-B5AB-76BAA3716ECE}" type="datetime1">
              <a:rPr lang="en-US" smtClean="0"/>
              <a:t>7/6/2023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0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EA22-7558-4D2D-A124-90250A295AB6}" type="datetime1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1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D06B-C58E-4AF2-BF03-71B2124602F5}" type="datetime1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6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2B74D-4AE7-45F2-BCC4-24B302E23B8B}" type="datetime1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7F1A6-E6F5-4BDB-B5FF-E8B9DC24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5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tire.moderneducationfoundation.eu/" TargetMode="External"/><Relationship Id="rId5" Type="http://schemas.openxmlformats.org/officeDocument/2006/relationships/hyperlink" Target="https://moderneducationfoundation.eu/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52">
            <a:extLst>
              <a:ext uri="{FF2B5EF4-FFF2-40B4-BE49-F238E27FC236}">
                <a16:creationId xmlns:a16="http://schemas.microsoft.com/office/drawing/2014/main" id="{2282FF83-8A85-4400-814A-617C38FDF8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762BE8-0DF8-5261-1E3D-1BA4C9D8F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3137364"/>
            <a:ext cx="5885506" cy="2712688"/>
          </a:xfrm>
        </p:spPr>
        <p:txBody>
          <a:bodyPr anchor="t">
            <a:normAutofit/>
          </a:bodyPr>
          <a:lstStyle/>
          <a:p>
            <a:pPr algn="l"/>
            <a:r>
              <a:rPr lang="bg-BG"/>
              <a:t>КОНФЕРЕНЦИЯ „ЗЕЛЕНИЯТ ПЪТ КЪМ УСПЕХА“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9CBC91-5921-B672-6061-9EFB65D8F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809" y="1171913"/>
            <a:ext cx="5885505" cy="1709849"/>
          </a:xfrm>
        </p:spPr>
        <p:txBody>
          <a:bodyPr anchor="b">
            <a:normAutofit/>
          </a:bodyPr>
          <a:lstStyle/>
          <a:p>
            <a:pPr algn="l"/>
            <a:r>
              <a:rPr lang="bg-BG"/>
              <a:t>Професионално образование и обучение за устойчиво развитие</a:t>
            </a:r>
          </a:p>
        </p:txBody>
      </p:sp>
      <p:grpSp>
        <p:nvGrpSpPr>
          <p:cNvPr id="64" name="Group 54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03868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56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FD7CFF86-411C-04F0-41C6-4C00F19C5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3809" y="6492240"/>
            <a:ext cx="3765762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bg-BG"/>
              <a:t>07 юли 2023г, гр. Варна</a:t>
            </a:r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89A89A-1E9C-4761-9DFF-53C275FBF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29414" y="232757"/>
            <a:ext cx="3765762" cy="62594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https://moderneducationfoundation.eu/wp-content/uploads/2022/10/logo-nobackground-500.png">
            <a:extLst>
              <a:ext uri="{FF2B5EF4-FFF2-40B4-BE49-F238E27FC236}">
                <a16:creationId xmlns:a16="http://schemas.microsoft.com/office/drawing/2014/main" id="{F64FC623-7B1E-15AA-F0FE-690C7A105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80960" y="403240"/>
            <a:ext cx="1656812" cy="182249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2C327AA-0051-E6BD-07A8-2CBB46FE8A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916" y="2426312"/>
            <a:ext cx="2820901" cy="182249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F1FCB2-92CD-0D92-68AC-E41AA90DBCE7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156"/>
          <a:stretch/>
        </p:blipFill>
        <p:spPr bwMode="auto">
          <a:xfrm>
            <a:off x="8179723" y="4929898"/>
            <a:ext cx="3259287" cy="861467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1122AA0-6DB9-8F26-28AB-451FF37F8B41}"/>
              </a:ext>
            </a:extLst>
          </p:cNvPr>
          <p:cNvSpPr txBox="1"/>
          <p:nvPr/>
        </p:nvSpPr>
        <p:spPr>
          <a:xfrm>
            <a:off x="1151728" y="579971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dirty="0">
                <a:hlinkClick r:id="rId5"/>
              </a:rPr>
              <a:t>https://moderneducationfoundation.eu/</a:t>
            </a:r>
            <a:r>
              <a:rPr lang="en-GB" dirty="0"/>
              <a:t> </a:t>
            </a:r>
            <a:endParaRPr lang="bg-B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FDA089-2049-32EF-35F9-4645AFB319CA}"/>
              </a:ext>
            </a:extLst>
          </p:cNvPr>
          <p:cNvSpPr txBox="1"/>
          <p:nvPr/>
        </p:nvSpPr>
        <p:spPr>
          <a:xfrm>
            <a:off x="1151728" y="616904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dirty="0">
                <a:hlinkClick r:id="rId6"/>
              </a:rPr>
              <a:t>https://entire.moderneducationfoundation.eu/</a:t>
            </a:r>
            <a:r>
              <a:rPr lang="en-GB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5233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157" y="31322"/>
            <a:ext cx="7961729" cy="1360156"/>
          </a:xfrm>
        </p:spPr>
        <p:txBody>
          <a:bodyPr>
            <a:normAutofit fontScale="90000"/>
          </a:bodyPr>
          <a:lstStyle/>
          <a:p>
            <a:r>
              <a:rPr lang="bg-BG" sz="4800" b="1" dirty="0">
                <a:solidFill>
                  <a:schemeClr val="tx2"/>
                </a:solidFill>
              </a:rPr>
              <a:t>РАЗЛИЧНИ ПОДХОДИ В РАЗЛИЧНИТЕ СТРАНИ - 5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8789" y="2244804"/>
            <a:ext cx="12014421" cy="4450621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ЛИТВА И ЛАТВИЯ</a:t>
            </a:r>
            <a:r>
              <a:rPr lang="bg-BG" sz="3200" b="1" dirty="0">
                <a:solidFill>
                  <a:srgbClr val="C00000"/>
                </a:solidFill>
              </a:rPr>
              <a:t> </a:t>
            </a:r>
            <a:r>
              <a:rPr lang="bg-BG" sz="3200" dirty="0"/>
              <a:t>–  Въвеждат зелени знания и умения в учебните програми заедно с цифровите умения</a:t>
            </a:r>
            <a:endParaRPr lang="en-GB" sz="3200" dirty="0"/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bg-BG" sz="3200" dirty="0"/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ПОЛША</a:t>
            </a:r>
            <a:r>
              <a:rPr lang="bg-BG" sz="3200" dirty="0"/>
              <a:t> –  Специален акцент се поставя на зелените знания и умения при оценяването на учениците, вкл. при завършване на обучението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2831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157" y="31322"/>
            <a:ext cx="7961729" cy="1360156"/>
          </a:xfrm>
        </p:spPr>
        <p:txBody>
          <a:bodyPr>
            <a:normAutofit fontScale="90000"/>
          </a:bodyPr>
          <a:lstStyle/>
          <a:p>
            <a:r>
              <a:rPr lang="bg-BG" sz="4800" b="1" dirty="0">
                <a:solidFill>
                  <a:schemeClr val="tx2"/>
                </a:solidFill>
              </a:rPr>
              <a:t>РАЗЛИЧНИ ПОДХОДИ В РАЗЛИЧНИТЕ СТРАНИ - 6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3367" y="1979874"/>
            <a:ext cx="12014421" cy="4450621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ШОТЛАНДИЯ</a:t>
            </a:r>
            <a:r>
              <a:rPr lang="bg-BG" sz="3200" i="1" u="sng" dirty="0"/>
              <a:t> </a:t>
            </a:r>
            <a:r>
              <a:rPr lang="bg-BG" sz="3200" dirty="0"/>
              <a:t>–  Разработват се нови учебни програми за ПОО в съответствие с повишения интерес на работодателите към зелените знания и умения  </a:t>
            </a:r>
            <a:endParaRPr lang="en-GB" sz="3200" dirty="0"/>
          </a:p>
          <a:p>
            <a:pPr algn="l"/>
            <a:endParaRPr lang="bg-BG" sz="3200" dirty="0"/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НИДЕРЛАНДИЯ</a:t>
            </a:r>
            <a:r>
              <a:rPr lang="bg-BG" sz="3200" b="1" dirty="0">
                <a:solidFill>
                  <a:srgbClr val="C00000"/>
                </a:solidFill>
              </a:rPr>
              <a:t> </a:t>
            </a:r>
            <a:r>
              <a:rPr lang="bg-BG" sz="3200" dirty="0"/>
              <a:t>–  Секторните съвети за технологично развитие са препоръчали разработването на нови учебни програми за ПОО, които задължително да включват зелени знания и умения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7282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157" y="31322"/>
            <a:ext cx="7961729" cy="1360156"/>
          </a:xfrm>
        </p:spPr>
        <p:txBody>
          <a:bodyPr>
            <a:normAutofit fontScale="90000"/>
          </a:bodyPr>
          <a:lstStyle/>
          <a:p>
            <a:r>
              <a:rPr lang="bg-BG" sz="4800" b="1" dirty="0">
                <a:solidFill>
                  <a:schemeClr val="tx2"/>
                </a:solidFill>
              </a:rPr>
              <a:t>КЪДЕ СМЕ НИЕ - ЗЕЛЕНИТЕ УМЕНИЯ В ПОО В БЪЛГАРИЯ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9513" y="1748154"/>
            <a:ext cx="12014421" cy="4977494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bg-BG" sz="3100" b="1" i="1" u="sng" dirty="0"/>
              <a:t>Общи разпоредби</a:t>
            </a:r>
            <a:r>
              <a:rPr lang="bg-BG" sz="3100" b="1" dirty="0"/>
              <a:t> </a:t>
            </a:r>
            <a:r>
              <a:rPr lang="bg-BG" sz="3100" dirty="0"/>
              <a:t>за включване на екологично съдържание в преподаваните предмети  (Наредба № 13 от 2016 г. за гражданското, здравното, екологичното и интеркултурното образование, изм. 2018 г.</a:t>
            </a:r>
            <a:r>
              <a:rPr lang="en-US" sz="3100" dirty="0"/>
              <a:t>)</a:t>
            </a:r>
            <a:r>
              <a:rPr lang="bg-BG" sz="3100" dirty="0"/>
              <a:t> </a:t>
            </a:r>
            <a:endParaRPr lang="en-GB" sz="3100" dirty="0"/>
          </a:p>
          <a:p>
            <a:pPr algn="l"/>
            <a:endParaRPr lang="bg-BG" sz="3100" dirty="0"/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bg-BG" sz="3100" b="1" i="1" u="sng" dirty="0"/>
              <a:t>Липсват специфични разпоредби </a:t>
            </a:r>
            <a:r>
              <a:rPr lang="bg-BG" sz="3100" dirty="0"/>
              <a:t>по отношение на ПОО и на съдържанието на ДОС</a:t>
            </a:r>
            <a:endParaRPr lang="en-GB" sz="3100" dirty="0"/>
          </a:p>
          <a:p>
            <a:pPr marL="571500" indent="-571500" algn="l">
              <a:buFont typeface="Wingdings" panose="05000000000000000000" pitchFamily="2" charset="2"/>
              <a:buChar char="Ø"/>
            </a:pPr>
            <a:endParaRPr lang="bg-BG" sz="3100" dirty="0"/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bg-BG" sz="3100" b="1" i="1" u="sng" dirty="0"/>
              <a:t>Липса на системен подход </a:t>
            </a:r>
            <a:r>
              <a:rPr lang="bg-BG" sz="3100" dirty="0"/>
              <a:t>за зелени знания и умения в ПОО</a:t>
            </a:r>
            <a:endParaRPr lang="en-GB" sz="3100" dirty="0"/>
          </a:p>
          <a:p>
            <a:pPr marL="571500" indent="-571500" algn="l">
              <a:buFont typeface="Wingdings" panose="05000000000000000000" pitchFamily="2" charset="2"/>
              <a:buChar char="Ø"/>
            </a:pPr>
            <a:endParaRPr lang="bg-BG" sz="3100" dirty="0"/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bg-BG" sz="3100" i="1" u="sng" dirty="0"/>
              <a:t>Единични проекти</a:t>
            </a:r>
            <a:r>
              <a:rPr lang="bg-BG" sz="3100" dirty="0"/>
              <a:t>; </a:t>
            </a:r>
            <a:r>
              <a:rPr lang="bg-BG" sz="3100" b="1" i="1" u="sng" dirty="0"/>
              <a:t>Проект </a:t>
            </a:r>
            <a:r>
              <a:rPr lang="en-US" sz="3100" b="1" i="1" u="sng" dirty="0"/>
              <a:t>ENTIRE </a:t>
            </a:r>
            <a:r>
              <a:rPr lang="en-US" sz="3100" dirty="0"/>
              <a:t>– </a:t>
            </a:r>
            <a:r>
              <a:rPr lang="bg-BG" sz="3100" dirty="0"/>
              <a:t>Методология за включване на зелените умения, приложима за всички професии</a:t>
            </a:r>
            <a:endParaRPr lang="en-US" sz="3100" dirty="0"/>
          </a:p>
        </p:txBody>
      </p:sp>
      <p:sp>
        <p:nvSpPr>
          <p:cNvPr id="2" name="AutoShape 2" descr="флаг българия from bg.wikipedia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41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157" y="31322"/>
            <a:ext cx="7961729" cy="1360156"/>
          </a:xfrm>
        </p:spPr>
        <p:txBody>
          <a:bodyPr>
            <a:normAutofit/>
          </a:bodyPr>
          <a:lstStyle/>
          <a:p>
            <a:r>
              <a:rPr lang="bg-BG" sz="4800" b="1" dirty="0">
                <a:solidFill>
                  <a:schemeClr val="tx2"/>
                </a:solidFill>
              </a:rPr>
              <a:t>ПРЕДИЗВИКАТЕЛСТВА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9513" y="1391478"/>
            <a:ext cx="12014421" cy="5334170"/>
          </a:xfrm>
        </p:spPr>
        <p:txBody>
          <a:bodyPr>
            <a:noAutofit/>
          </a:bodyPr>
          <a:lstStyle/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bg-BG" sz="2600" dirty="0"/>
              <a:t>ИМАТ ЛИ ЖЕЛАНИЕ И ГОТОВНОСТ ФИРМИТЕ ДА СЕ ВКЛЮЧАТ В АКТУАЛИЗИРАНЕТО НА УЧЕБНИТЕ ПРОГРАМИ СЪС ЗЕЛЕНИ ЗНАНИЯ И УМЕНИЯ</a:t>
            </a:r>
            <a:r>
              <a:rPr lang="en-GB" sz="2600" dirty="0"/>
              <a:t>?</a:t>
            </a: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bg-BG" sz="2600" dirty="0"/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bg-BG" sz="2600" dirty="0"/>
              <a:t>ИМАТ ЛИ ЖЕЛАНИЕ И ГОТОВНОСТ ФИРМИТЕ ДА ОБУЧАВАТ В ЗЕЛЕНИ УМЕНИЯ УЧЕНИЦИТЕ, КОИТО СЕ ОБУЧАВАТ В РЕАЛНА РАБОТНА СРЕДА</a:t>
            </a:r>
            <a:r>
              <a:rPr lang="en-GB" sz="2600" dirty="0"/>
              <a:t>?</a:t>
            </a: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bg-BG" sz="2600" dirty="0"/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bg-BG" sz="2600" dirty="0"/>
              <a:t>СЧИТАТ ЛИ ОБРАЗОВАТЕЛНИТЕ ВЛАСТИ, ЧЕ ИЗГРАЖДАНЕТО НА ЗЕЛЕНИ ЗНАНИЯ И УМЕНИЯ ТРЯБВА ДА СТАНЕ ЧАСТ ОТ ПРИОРИТЕТИТЕ В ОБРАЗОВАНИЕТО</a:t>
            </a:r>
            <a:r>
              <a:rPr lang="en-GB" sz="2600" dirty="0"/>
              <a:t>?</a:t>
            </a: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bg-BG" sz="2600" dirty="0"/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bg-BG" sz="2600" dirty="0"/>
              <a:t>ДОБРИТЕ РЕЗУЛТАТИ И ПРИМЕРИ ОТ ОТДЕЛНИ ПРОЕКТИ ЩЕ СЕ ИЗПОЛЗВАТ ЛИ ОТ ОБРАЗОВАТЕЛНИТЕ ВЛАСТИ</a:t>
            </a:r>
            <a:r>
              <a:rPr lang="en-GB" sz="2600" dirty="0"/>
              <a:t>?</a:t>
            </a: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bg-BG" sz="2600" dirty="0"/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bg-BG" sz="2600" dirty="0"/>
              <a:t>КАК ДА СЕ ИЗГРАДИ ОЩЕ ПО-ТЯСНА ВРЪЗКА МЕЖДУ НУЖДИТЕ НА ПАЗАРА НА ТРУДА ОТ ЗЕЛЕНИ ЗНАНИЯ И УМЕНИЯ И ОБРАЗОВАНИЕТО</a:t>
            </a:r>
            <a:r>
              <a:rPr lang="en-GB" sz="2600" dirty="0"/>
              <a:t>?</a:t>
            </a:r>
            <a:endParaRPr lang="en-US" sz="2600" dirty="0"/>
          </a:p>
        </p:txBody>
      </p:sp>
      <p:sp>
        <p:nvSpPr>
          <p:cNvPr id="2" name="AutoShape 2" descr="флаг българия from bg.wikipedia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24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13202"/>
            <a:ext cx="12192000" cy="23876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bg-BG" b="1" i="1" dirty="0">
                <a:solidFill>
                  <a:schemeClr val="tx2"/>
                </a:solidFill>
                <a:latin typeface="Arial Black" panose="020B0A04020102020204" pitchFamily="34" charset="0"/>
              </a:rPr>
              <a:t>БЛАГОДАРЯ ЗА</a:t>
            </a:r>
            <a:br>
              <a:rPr lang="bg-BG" b="1" i="1" dirty="0">
                <a:solidFill>
                  <a:schemeClr val="tx2"/>
                </a:solidFill>
                <a:latin typeface="Arial Black" panose="020B0A04020102020204" pitchFamily="34" charset="0"/>
              </a:rPr>
            </a:br>
            <a:r>
              <a:rPr lang="bg-BG" b="1" i="1" dirty="0">
                <a:solidFill>
                  <a:schemeClr val="tx2"/>
                </a:solidFill>
                <a:latin typeface="Arial Black" panose="020B0A04020102020204" pitchFamily="34" charset="0"/>
              </a:rPr>
              <a:t>ВНИМАНИЕТО</a:t>
            </a:r>
            <a:endParaRPr lang="en-US" b="1" i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703" y="4100801"/>
            <a:ext cx="11030988" cy="2158683"/>
          </a:xfrm>
        </p:spPr>
        <p:txBody>
          <a:bodyPr>
            <a:normAutofit/>
          </a:bodyPr>
          <a:lstStyle/>
          <a:p>
            <a:endParaRPr lang="bg-BG" dirty="0"/>
          </a:p>
          <a:p>
            <a:r>
              <a:rPr lang="bg-BG" sz="3200" i="1" dirty="0">
                <a:solidFill>
                  <a:schemeClr val="tx2"/>
                </a:solidFill>
              </a:rPr>
              <a:t>ПЕТЯ ЕВТИМОВА</a:t>
            </a:r>
          </a:p>
          <a:p>
            <a:r>
              <a:rPr lang="en-US" sz="3200" i="1" dirty="0">
                <a:solidFill>
                  <a:schemeClr val="tx2"/>
                </a:solidFill>
              </a:rPr>
              <a:t>petyaevtimova@gmail.com</a:t>
            </a:r>
            <a:endParaRPr lang="en-US" sz="2800" i="1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ПЕТЯ ЕВТИМОВА - ФОНДАЦИЯ ЗА МОДЕРНО ОБРАЗОВАНИЕ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5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42523"/>
            <a:ext cx="12192000" cy="23876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bg-BG" sz="4400" b="1" dirty="0">
                <a:solidFill>
                  <a:schemeClr val="tx2"/>
                </a:solidFill>
                <a:latin typeface="+mn-lt"/>
              </a:rPr>
              <a:t>СВЕТОВНИ</a:t>
            </a:r>
            <a:r>
              <a:rPr lang="en-US" sz="4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bg-BG" sz="4400" b="1" dirty="0">
                <a:solidFill>
                  <a:schemeClr val="tx2"/>
                </a:solidFill>
                <a:latin typeface="+mn-lt"/>
              </a:rPr>
              <a:t>И ЕВРОПЕЙСКИ ТЕНДЕНЦИИ ЗА ЗЕЛЕНИТЕ УМЕНИЯ В ПОО</a:t>
            </a:r>
            <a:endParaRPr lang="en-US" sz="4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807" y="3429000"/>
            <a:ext cx="11030988" cy="2158683"/>
          </a:xfrm>
        </p:spPr>
        <p:txBody>
          <a:bodyPr>
            <a:normAutofit/>
          </a:bodyPr>
          <a:lstStyle/>
          <a:p>
            <a:endParaRPr lang="bg-BG" dirty="0"/>
          </a:p>
          <a:p>
            <a:r>
              <a:rPr lang="bg-BG" sz="3200" dirty="0">
                <a:solidFill>
                  <a:schemeClr val="tx2"/>
                </a:solidFill>
              </a:rPr>
              <a:t> </a:t>
            </a:r>
          </a:p>
          <a:p>
            <a:r>
              <a:rPr lang="bg-BG" sz="2800" dirty="0">
                <a:solidFill>
                  <a:schemeClr val="tx2"/>
                </a:solidFill>
              </a:rPr>
              <a:t>Варна, 7 юли 2023 г.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01626" y="5055523"/>
            <a:ext cx="7572894" cy="508716"/>
          </a:xfrm>
        </p:spPr>
        <p:txBody>
          <a:bodyPr/>
          <a:lstStyle/>
          <a:p>
            <a:r>
              <a:rPr lang="ru-RU" sz="2200" dirty="0"/>
              <a:t>ПЕТЯ ЕВТИМОВА - ФОНДАЦИЯ ЗА МОДЕРНО ОБРАЗОВАНИЕ</a:t>
            </a:r>
            <a:endParaRPr lang="en-US" sz="2200" dirty="0"/>
          </a:p>
        </p:txBody>
      </p:sp>
      <p:pic>
        <p:nvPicPr>
          <p:cNvPr id="7" name="Picture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156"/>
          <a:stretch/>
        </p:blipFill>
        <p:spPr bwMode="auto">
          <a:xfrm>
            <a:off x="9247505" y="6049511"/>
            <a:ext cx="2944495" cy="782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75230" y="6396459"/>
            <a:ext cx="4768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 No.2021-1-BG01-KA220-VET-000034722</a:t>
            </a:r>
          </a:p>
        </p:txBody>
      </p:sp>
    </p:spTree>
    <p:extLst>
      <p:ext uri="{BB962C8B-B14F-4D97-AF65-F5344CB8AC3E}">
        <p14:creationId xmlns:p14="http://schemas.microsoft.com/office/powerpoint/2010/main" val="231960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157" y="31322"/>
            <a:ext cx="7961729" cy="1360156"/>
          </a:xfrm>
        </p:spPr>
        <p:txBody>
          <a:bodyPr>
            <a:normAutofit/>
          </a:bodyPr>
          <a:lstStyle/>
          <a:p>
            <a:r>
              <a:rPr lang="bg-BG" sz="4800" b="1">
                <a:solidFill>
                  <a:schemeClr val="tx2"/>
                </a:solidFill>
              </a:rPr>
              <a:t>СТРАТЕГИЧЕСКИ ДОКУМЕНТИ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3367" y="1552576"/>
            <a:ext cx="12014421" cy="4877920"/>
          </a:xfrm>
        </p:spPr>
        <p:txBody>
          <a:bodyPr>
            <a:normAutofit/>
          </a:bodyPr>
          <a:lstStyle/>
          <a:p>
            <a:pPr marL="571500" indent="-5715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bg-BG" sz="2600" b="1" i="1" u="sng"/>
              <a:t>Програма  на ООН 2030  </a:t>
            </a:r>
            <a:r>
              <a:rPr lang="bg-BG" sz="2600"/>
              <a:t>за качествено образование, привлекателни работни места и икономически растеж</a:t>
            </a:r>
          </a:p>
          <a:p>
            <a:pPr marL="571500" indent="-5715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bg-BG" sz="2600" b="1" i="1" u="sng"/>
              <a:t>Европейската зелена сделка</a:t>
            </a:r>
          </a:p>
          <a:p>
            <a:pPr marL="571500" indent="-5715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i="1" u="sng"/>
              <a:t>GreenComp</a:t>
            </a:r>
            <a:r>
              <a:rPr lang="en-US" sz="2600"/>
              <a:t> – </a:t>
            </a:r>
            <a:r>
              <a:rPr lang="bg-BG" sz="2600"/>
              <a:t>Европейската рамка за компетентностите в областта на устойчивостта</a:t>
            </a:r>
          </a:p>
          <a:p>
            <a:pPr marL="571500" indent="-5715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bg-BG" sz="2600"/>
              <a:t>Документи за зелените умения в професионалното образование, разработвани от </a:t>
            </a:r>
            <a:r>
              <a:rPr lang="bg-BG" sz="2600" b="1" i="1" u="sng"/>
              <a:t>ОИСР, СЕДЕФОП, МОТ, ЮНЕСКО </a:t>
            </a:r>
          </a:p>
          <a:p>
            <a:pPr marL="571500" indent="-5715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bg-BG" sz="2600" b="1" i="1" u="sng"/>
              <a:t>Стажове за зелени икономики и общества</a:t>
            </a:r>
            <a:r>
              <a:rPr lang="bg-BG" sz="2600" i="1" u="sng"/>
              <a:t> </a:t>
            </a:r>
            <a:r>
              <a:rPr lang="bg-BG" sz="2600"/>
              <a:t>– Съвместен доклад на СЕДЕФОП </a:t>
            </a:r>
            <a:r>
              <a:rPr lang="en-US" sz="2600"/>
              <a:t>&amp;</a:t>
            </a:r>
            <a:r>
              <a:rPr lang="bg-BG" sz="2600"/>
              <a:t> ОИСР, 2022 г.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4665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64217" y="-377687"/>
            <a:ext cx="7961729" cy="1360156"/>
          </a:xfrm>
        </p:spPr>
        <p:txBody>
          <a:bodyPr>
            <a:normAutofit/>
          </a:bodyPr>
          <a:lstStyle/>
          <a:p>
            <a:r>
              <a:rPr lang="en-US" sz="3500" b="1" dirty="0" err="1">
                <a:solidFill>
                  <a:schemeClr val="tx2"/>
                </a:solidFill>
              </a:rPr>
              <a:t>GreenComp</a:t>
            </a:r>
            <a:r>
              <a:rPr lang="en-US" sz="3500" b="1" dirty="0">
                <a:solidFill>
                  <a:schemeClr val="tx2"/>
                </a:solidFill>
              </a:rPr>
              <a:t> – </a:t>
            </a:r>
            <a:r>
              <a:rPr lang="bg-BG" sz="3500" b="1" dirty="0">
                <a:solidFill>
                  <a:schemeClr val="tx2"/>
                </a:solidFill>
              </a:rPr>
              <a:t>компетентности за устойчивост</a:t>
            </a:r>
            <a:r>
              <a:rPr lang="en-US" sz="3500" b="1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004521"/>
              </p:ext>
            </p:extLst>
          </p:nvPr>
        </p:nvGraphicFramePr>
        <p:xfrm>
          <a:off x="114300" y="982470"/>
          <a:ext cx="11963400" cy="5770755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432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9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5996">
                <a:tc>
                  <a:txBody>
                    <a:bodyPr/>
                    <a:lstStyle/>
                    <a:p>
                      <a:r>
                        <a:rPr lang="bg-BG" sz="2400" dirty="0">
                          <a:solidFill>
                            <a:sysClr val="windowText" lastClr="000000"/>
                          </a:solidFill>
                        </a:rPr>
                        <a:t>ВЪПЛЪЩАВАНЕ НА ЦЕННОСТИТЕ</a:t>
                      </a:r>
                      <a:r>
                        <a:rPr lang="bg-BG" sz="2400" baseline="0" dirty="0">
                          <a:solidFill>
                            <a:sysClr val="windowText" lastClr="000000"/>
                          </a:solidFill>
                        </a:rPr>
                        <a:t> ЗА УСТОЙЧИВОСТ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bg-BG" sz="2200" b="0" dirty="0">
                          <a:solidFill>
                            <a:sysClr val="windowText" lastClr="000000"/>
                          </a:solidFill>
                        </a:rPr>
                        <a:t>ОЦЕНЯВАНЕ НА УСТОЙЧИВОСТТА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bg-BG" sz="2200" b="0" dirty="0">
                          <a:solidFill>
                            <a:sysClr val="windowText" lastClr="000000"/>
                          </a:solidFill>
                        </a:rPr>
                        <a:t>ПОДКРЕПА ЗА СПРАВЕДЛИВОСТТА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bg-BG" sz="2200" b="0" dirty="0">
                          <a:solidFill>
                            <a:sysClr val="windowText" lastClr="000000"/>
                          </a:solidFill>
                        </a:rPr>
                        <a:t>ПОПУЛЯРИЗИРАНЕ НА ПРИРОДАТА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3534">
                <a:tc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ysClr val="windowText" lastClr="000000"/>
                          </a:solidFill>
                        </a:rPr>
                        <a:t>ОБХВАЩАНЕ НА КОМПЛЕКСНОСТТА НА УСТОЙЧИВОСТТА</a:t>
                      </a:r>
                      <a:endParaRPr lang="en-US" sz="2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bg-BG" sz="2200" b="0" dirty="0">
                          <a:solidFill>
                            <a:schemeClr val="tx1"/>
                          </a:solidFill>
                        </a:rPr>
                        <a:t>4. СИСТЕМНО МИСЛЕНЕ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bg-BG" sz="2200" b="0" dirty="0">
                          <a:solidFill>
                            <a:schemeClr val="tx1"/>
                          </a:solidFill>
                        </a:rPr>
                        <a:t>5. КРИТИЧНО МИСЛЕНЕ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bg-BG" sz="2200" b="0" dirty="0">
                          <a:solidFill>
                            <a:schemeClr val="tx1"/>
                          </a:solidFill>
                        </a:rPr>
                        <a:t>6. ФОРМУЛИРАНЕ НА ПРОБЛЕМА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3157">
                <a:tc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ysClr val="windowText" lastClr="000000"/>
                          </a:solidFill>
                        </a:rPr>
                        <a:t>ВИЗУАЛИЗИРАНЕ НА УСТОЙЧИВОТО БЪДЕЩЕ</a:t>
                      </a:r>
                      <a:endParaRPr lang="en-US" sz="2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bg-BG" sz="2200" b="0" dirty="0">
                          <a:solidFill>
                            <a:schemeClr val="tx1"/>
                          </a:solidFill>
                        </a:rPr>
                        <a:t>7.</a:t>
                      </a:r>
                      <a:r>
                        <a:rPr lang="bg-BG" sz="2200" b="0" baseline="0" dirty="0">
                          <a:solidFill>
                            <a:schemeClr val="tx1"/>
                          </a:solidFill>
                        </a:rPr>
                        <a:t> ГРАМОТНОСТ ЗАБЪДЕЩЕТО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bg-BG" sz="2200" b="0" baseline="0" dirty="0">
                          <a:solidFill>
                            <a:schemeClr val="tx1"/>
                          </a:solidFill>
                        </a:rPr>
                        <a:t>8. ПРИСПОСОБИМОСТ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bg-BG" sz="2200" b="0" baseline="0" dirty="0">
                          <a:solidFill>
                            <a:schemeClr val="tx1"/>
                          </a:solidFill>
                        </a:rPr>
                        <a:t>9. ИЗСЛЕДОВАТЕЛСКО МИСЛЕНЕ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8068">
                <a:tc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ysClr val="windowText" lastClr="000000"/>
                          </a:solidFill>
                        </a:rPr>
                        <a:t>ДЕЙСТВИЯ ЗА УСТОЙЧИВОСТ</a:t>
                      </a:r>
                      <a:endParaRPr lang="en-US" sz="2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bg-BG" sz="2200" b="0" dirty="0">
                          <a:solidFill>
                            <a:schemeClr val="tx1"/>
                          </a:solidFill>
                        </a:rPr>
                        <a:t>10. ПОЛИТИЧЕСКА</a:t>
                      </a:r>
                      <a:r>
                        <a:rPr lang="bg-BG" sz="2200" b="0" baseline="0" dirty="0">
                          <a:solidFill>
                            <a:schemeClr val="tx1"/>
                          </a:solidFill>
                        </a:rPr>
                        <a:t> АКТИВНОСТ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bg-BG" sz="2200" b="0" baseline="0" dirty="0">
                          <a:solidFill>
                            <a:schemeClr val="tx1"/>
                          </a:solidFill>
                        </a:rPr>
                        <a:t>11. КОЛЕКТИВНИ ДЕЙНОСТИ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bg-BG" sz="2200" b="0" baseline="0" dirty="0">
                          <a:solidFill>
                            <a:schemeClr val="tx1"/>
                          </a:solidFill>
                        </a:rPr>
                        <a:t>12. ИНДИВИДУАЛНА ИНИЦИАТИВА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795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157" y="31322"/>
            <a:ext cx="7961729" cy="1360156"/>
          </a:xfrm>
        </p:spPr>
        <p:txBody>
          <a:bodyPr>
            <a:normAutofit/>
          </a:bodyPr>
          <a:lstStyle/>
          <a:p>
            <a:r>
              <a:rPr lang="bg-BG" sz="4800" b="1" dirty="0">
                <a:solidFill>
                  <a:schemeClr val="tx2"/>
                </a:solidFill>
              </a:rPr>
              <a:t>ОСНОВНИ ПРЕПОРЪКИ</a:t>
            </a:r>
            <a:endParaRPr lang="en-US" sz="48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717412"/>
              </p:ext>
            </p:extLst>
          </p:nvPr>
        </p:nvGraphicFramePr>
        <p:xfrm>
          <a:off x="436418" y="1994283"/>
          <a:ext cx="11187546" cy="473450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1187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3300">
                <a:tc>
                  <a:txBody>
                    <a:bodyPr/>
                    <a:lstStyle/>
                    <a:p>
                      <a:r>
                        <a:rPr lang="bg-BG" sz="2400" b="0" dirty="0">
                          <a:solidFill>
                            <a:schemeClr val="tx1"/>
                          </a:solidFill>
                        </a:rPr>
                        <a:t>РАЗРАБОТВАНЕ НА ОБРАЗОВАТЕЛНИ ПОЛИТИКИ В ОБЛАСТТА НА УСТОЙЧИВОСТТА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400" b="0" dirty="0">
                          <a:solidFill>
                            <a:schemeClr val="tx1"/>
                          </a:solidFill>
                        </a:rPr>
                        <a:t>ПРЕГЛЕД И ВКЛЮЧВАНЕ</a:t>
                      </a:r>
                      <a:r>
                        <a:rPr lang="bg-BG" sz="2400" b="0" baseline="0" dirty="0">
                          <a:solidFill>
                            <a:schemeClr val="tx1"/>
                          </a:solidFill>
                        </a:rPr>
                        <a:t> В УЧЕБНИТЕ ПРОГРАМИ НА НАБОР ОТ КОМПЕТЕНТНОСТИ В ОБЛАСТТА НА УСТОЙЧИВОСТТА, ЗА ДА ПРИДОБИЯТ УЧАЩИТЕ ЗЕЛЕНИ ЗНАНИЯ, УМЕНИЯ И НАГЛАСИ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3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400" b="0" dirty="0">
                          <a:solidFill>
                            <a:schemeClr val="tx1"/>
                          </a:solidFill>
                        </a:rPr>
                        <a:t>РАЗРАБОТВАНЕ НА ПРОГРАМИ ЗА ОБУЧЕНИЕ НА УЧИТЕЛИ В МЕТОДИ НА ПРЕПОДАВАНЕ</a:t>
                      </a:r>
                      <a:r>
                        <a:rPr lang="bg-BG" sz="2400" b="0" baseline="0" dirty="0">
                          <a:solidFill>
                            <a:schemeClr val="tx1"/>
                          </a:solidFill>
                        </a:rPr>
                        <a:t> НА ЗЕЛЕНИ ЗНАНИЯ И УМЕНИЯ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3300">
                <a:tc>
                  <a:txBody>
                    <a:bodyPr/>
                    <a:lstStyle/>
                    <a:p>
                      <a:r>
                        <a:rPr lang="bg-BG" sz="2400" b="0" dirty="0">
                          <a:solidFill>
                            <a:schemeClr val="tx1"/>
                          </a:solidFill>
                        </a:rPr>
                        <a:t>РАЗРАБОТВАНЕ</a:t>
                      </a:r>
                      <a:r>
                        <a:rPr lang="bg-BG" sz="2400" b="0" baseline="0" dirty="0">
                          <a:solidFill>
                            <a:schemeClr val="tx1"/>
                          </a:solidFill>
                        </a:rPr>
                        <a:t> НА МЕТОДИ ЗА ОЦЕНЯВАНЕ НА ПРИДОБИТИ ЗЕЛЕНИ ЗНАНИЯ И УМЕНИЯ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69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157" y="31322"/>
            <a:ext cx="7961729" cy="1360156"/>
          </a:xfrm>
        </p:spPr>
        <p:txBody>
          <a:bodyPr>
            <a:normAutofit fontScale="90000"/>
          </a:bodyPr>
          <a:lstStyle/>
          <a:p>
            <a:r>
              <a:rPr lang="bg-BG" sz="4800" b="1" dirty="0">
                <a:solidFill>
                  <a:schemeClr val="tx2"/>
                </a:solidFill>
              </a:rPr>
              <a:t>РАЗЛИЧНИ ПОДХОДИ В РАЗЛИЧНИТЕ СТРАНИ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8789" y="2287987"/>
            <a:ext cx="12014421" cy="4450621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ХЪРВАТСКА</a:t>
            </a:r>
            <a:r>
              <a:rPr lang="bg-BG" sz="3200" dirty="0"/>
              <a:t> – Пилотен проект за промяна на учебните програми за автомобилна </a:t>
            </a:r>
            <a:r>
              <a:rPr lang="bg-BG" sz="3200" dirty="0" err="1"/>
              <a:t>мехатроника</a:t>
            </a:r>
            <a:r>
              <a:rPr lang="bg-BG" sz="3200" dirty="0"/>
              <a:t>, които да се прилагат в цялата страна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bg-BG" sz="3200" dirty="0"/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ДАНИЯ</a:t>
            </a:r>
            <a:r>
              <a:rPr lang="bg-BG" sz="3200" b="1" dirty="0">
                <a:solidFill>
                  <a:srgbClr val="C00000"/>
                </a:solidFill>
              </a:rPr>
              <a:t> </a:t>
            </a:r>
            <a:r>
              <a:rPr lang="bg-BG" sz="3200" dirty="0"/>
              <a:t>– Въвеждането на зелени умения започва като пилотен проект за </a:t>
            </a:r>
            <a:r>
              <a:rPr lang="bg-BG" sz="3200" dirty="0" err="1"/>
              <a:t>уч.програми</a:t>
            </a:r>
            <a:r>
              <a:rPr lang="bg-BG" sz="3200" dirty="0"/>
              <a:t> за ковачи, но по инициатива на учители в ПОО се прилага за учебните програми и по други професии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664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157" y="31322"/>
            <a:ext cx="7961729" cy="1360156"/>
          </a:xfrm>
        </p:spPr>
        <p:txBody>
          <a:bodyPr>
            <a:normAutofit fontScale="90000"/>
          </a:bodyPr>
          <a:lstStyle/>
          <a:p>
            <a:r>
              <a:rPr lang="bg-BG" sz="4800" b="1" dirty="0">
                <a:solidFill>
                  <a:schemeClr val="tx2"/>
                </a:solidFill>
              </a:rPr>
              <a:t>РАЗЛИЧНИ ПОДХОДИ В РАЗЛИЧНИТЕ СТРАНИ - 2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8789" y="2376057"/>
            <a:ext cx="12014421" cy="4450621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ИСПАНИЯ</a:t>
            </a:r>
            <a:r>
              <a:rPr lang="bg-BG" sz="3200" dirty="0"/>
              <a:t> – Проект, при който местното правителство на Каталуния в сътрудничество с местни екологични фирми, променят учебните програми за ПОО като включват в тях блокове с екологично съдържание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bg-BG" sz="3200" dirty="0"/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АВСТРИЯ</a:t>
            </a:r>
            <a:r>
              <a:rPr lang="bg-BG" sz="3200" dirty="0"/>
              <a:t> – Съдържание, свързано с устойчивостта и зелената икономика се въвеждат във всички учебни програми за ПОО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95101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157" y="31322"/>
            <a:ext cx="7961729" cy="1360156"/>
          </a:xfrm>
        </p:spPr>
        <p:txBody>
          <a:bodyPr>
            <a:normAutofit fontScale="90000"/>
          </a:bodyPr>
          <a:lstStyle/>
          <a:p>
            <a:r>
              <a:rPr lang="bg-BG" sz="4800" b="1" dirty="0">
                <a:solidFill>
                  <a:schemeClr val="tx2"/>
                </a:solidFill>
              </a:rPr>
              <a:t>РАЗЛИЧНИ ПОДХОДИ В РАЗЛИЧНИТЕ СТРАНИ - 3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8789" y="2188596"/>
            <a:ext cx="12014421" cy="4450621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КИПЪР</a:t>
            </a:r>
            <a:r>
              <a:rPr lang="bg-BG" sz="3200" b="1" dirty="0">
                <a:solidFill>
                  <a:srgbClr val="C00000"/>
                </a:solidFill>
              </a:rPr>
              <a:t> </a:t>
            </a:r>
            <a:r>
              <a:rPr lang="bg-BG" sz="3200" dirty="0"/>
              <a:t>– През 2023 г. всички учебни програми за ПОО трябва да се актуализират като включат знания и умения, необходими за зеления преход</a:t>
            </a:r>
          </a:p>
          <a:p>
            <a:pPr algn="l"/>
            <a:endParaRPr lang="bg-BG" sz="3200" dirty="0"/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ФИНЛАНДИЯ</a:t>
            </a:r>
            <a:r>
              <a:rPr lang="bg-BG" sz="3200" dirty="0"/>
              <a:t> – От 2022 г. във всички учебни програми за ПОО има част, свързана с устойчивото развитие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6768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157" y="31322"/>
            <a:ext cx="7961729" cy="1360156"/>
          </a:xfrm>
        </p:spPr>
        <p:txBody>
          <a:bodyPr>
            <a:normAutofit fontScale="90000"/>
          </a:bodyPr>
          <a:lstStyle/>
          <a:p>
            <a:r>
              <a:rPr lang="bg-BG" sz="4800" b="1" dirty="0">
                <a:solidFill>
                  <a:schemeClr val="tx2"/>
                </a:solidFill>
              </a:rPr>
              <a:t>РАЗЛИЧНИ ПОДХОДИ В РАЗЛИЧНИТЕ СТРАНИ - 4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8789" y="2060138"/>
            <a:ext cx="12014421" cy="4450621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СЛОВЕНИЯ</a:t>
            </a:r>
            <a:r>
              <a:rPr lang="bg-BG" sz="3200" dirty="0"/>
              <a:t> – През 2023 г. се извършва преглед на всички учебни програми за ПОО, за да се   актуализират като включат зелени знания и умения </a:t>
            </a:r>
            <a:endParaRPr lang="en-GB" sz="3200" dirty="0"/>
          </a:p>
          <a:p>
            <a:pPr algn="l"/>
            <a:endParaRPr lang="bg-BG" sz="3200" dirty="0"/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bg-BG" sz="3200" b="1" i="1" u="sng" dirty="0">
                <a:solidFill>
                  <a:srgbClr val="C00000"/>
                </a:solidFill>
              </a:rPr>
              <a:t>НОРВЕГИЯ</a:t>
            </a:r>
            <a:r>
              <a:rPr lang="bg-BG" sz="3200" dirty="0"/>
              <a:t> –  Устойчивото развитие е една от трите приоритетни теми във всички учебни програми вкл. за ПОО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0696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10401</TotalTime>
  <Words>782</Words>
  <Application>Microsoft Office PowerPoint</Application>
  <PresentationFormat>Widescreen</PresentationFormat>
  <Paragraphs>99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Wingdings</vt:lpstr>
      <vt:lpstr>Office Theme</vt:lpstr>
      <vt:lpstr>КОНФЕРЕНЦИЯ „ЗЕЛЕНИЯТ ПЪТ КЪМ УСПЕХА“</vt:lpstr>
      <vt:lpstr>СВЕТОВНИ И ЕВРОПЕЙСКИ ТЕНДЕНЦИИ ЗА ЗЕЛЕНИТЕ УМЕНИЯ В ПОО</vt:lpstr>
      <vt:lpstr>СТРАТЕГИЧЕСКИ ДОКУМЕНТИ</vt:lpstr>
      <vt:lpstr>GreenComp – компетентности за устойчивост </vt:lpstr>
      <vt:lpstr>ОСНОВНИ ПРЕПОРЪКИ</vt:lpstr>
      <vt:lpstr>РАЗЛИЧНИ ПОДХОДИ В РАЗЛИЧНИТЕ СТРАНИ</vt:lpstr>
      <vt:lpstr>РАЗЛИЧНИ ПОДХОДИ В РАЗЛИЧНИТЕ СТРАНИ - 2</vt:lpstr>
      <vt:lpstr>РАЗЛИЧНИ ПОДХОДИ В РАЗЛИЧНИТЕ СТРАНИ - 3</vt:lpstr>
      <vt:lpstr>РАЗЛИЧНИ ПОДХОДИ В РАЗЛИЧНИТЕ СТРАНИ - 4</vt:lpstr>
      <vt:lpstr>РАЗЛИЧНИ ПОДХОДИ В РАЗЛИЧНИТЕ СТРАНИ - 5</vt:lpstr>
      <vt:lpstr>РАЗЛИЧНИ ПОДХОДИ В РАЗЛИЧНИТЕ СТРАНИ - 6</vt:lpstr>
      <vt:lpstr>КЪДЕ СМЕ НИЕ - ЗЕЛЕНИТЕ УМЕНИЯ В ПОО В БЪЛГАРИЯ</vt:lpstr>
      <vt:lpstr>ПРЕДИЗВИКАТЕЛСТВА</vt:lpstr>
      <vt:lpstr>БЛАГОДАРЯ ЗА ВНИМАНИЕТО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Petya Evtimova</dc:creator>
  <cp:lastModifiedBy>Lachezar Afrikanov</cp:lastModifiedBy>
  <cp:revision>84</cp:revision>
  <cp:lastPrinted>2023-03-28T13:24:55Z</cp:lastPrinted>
  <dcterms:created xsi:type="dcterms:W3CDTF">2023-03-22T14:59:05Z</dcterms:created>
  <dcterms:modified xsi:type="dcterms:W3CDTF">2023-07-06T20:12:46Z</dcterms:modified>
</cp:coreProperties>
</file>